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2" r:id="rId5"/>
  </p:sldMasterIdLst>
  <p:notesMasterIdLst>
    <p:notesMasterId r:id="rId15"/>
  </p:notesMasterIdLst>
  <p:sldIdLst>
    <p:sldId id="1117" r:id="rId6"/>
    <p:sldId id="1132" r:id="rId7"/>
    <p:sldId id="1133" r:id="rId8"/>
    <p:sldId id="1138" r:id="rId9"/>
    <p:sldId id="1122" r:id="rId10"/>
    <p:sldId id="1130" r:id="rId11"/>
    <p:sldId id="1136" r:id="rId12"/>
    <p:sldId id="1137" r:id="rId13"/>
    <p:sldId id="702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Vodafone Lt" panose="020B0604020202020204" charset="0"/>
      <p:regular r:id="rId20"/>
    </p:embeddedFont>
    <p:embeddedFont>
      <p:font typeface="Vodafone Rg" panose="020B060402020202020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114"/>
    <a:srgbClr val="260102"/>
    <a:srgbClr val="22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D1D4E-2107-4E13-8A51-62CBB7F0220D}" v="44" dt="2023-02-28T11:55:54.518"/>
    <p1510:client id="{27E138ED-E000-BAB4-9CAF-CE060E9C4346}" v="6" dt="2023-03-01T10:44:25.762"/>
    <p1510:client id="{2BC713E3-0CCB-4D74-AFC1-749F44F9D66A}" v="232" dt="2023-02-28T11:22:53.923"/>
    <p1510:client id="{30EF6FBE-D17C-8AA8-197B-2ED7F133828B}" v="10" dt="2023-03-01T15:20:56.759"/>
    <p1510:client id="{3B2EB046-AF24-B84D-7186-C62D7EAB1518}" v="161" dt="2023-03-01T08:56:09.194"/>
    <p1510:client id="{40FEE12A-389B-44B5-AE49-7A6C2B0C875D}" v="207" dt="2023-03-01T12:23:12.503"/>
    <p1510:client id="{48AAA71F-0A7C-4A07-9B3E-DA5A02EF6951}" v="99" dt="2023-02-28T12:49:50.341"/>
    <p1510:client id="{4AF0B554-9C1D-464E-BF7A-E3805D1E7E28}" v="183" dt="2023-03-03T08:57:15.059"/>
    <p1510:client id="{583669C9-6DD1-47CD-B5A9-0596C16890C5}" v="113" dt="2023-02-28T13:23:33.158"/>
    <p1510:client id="{5D8BDC77-7A7B-A667-46F0-2F11966B4C39}" v="373" dt="2023-02-28T19:36:04.081"/>
    <p1510:client id="{63FDB935-809D-4281-A18A-BDA090FCF66C}" v="87" dt="2023-02-28T13:16:26.867"/>
    <p1510:client id="{673E297B-269D-47BC-A428-CF508BDB3413}" v="22" dt="2023-02-28T12:03:32.961"/>
    <p1510:client id="{6C6C0D92-3D5F-47FE-8956-46427769598D}" v="31" dt="2023-03-02T08:18:28.557"/>
    <p1510:client id="{70081B63-7B11-46BC-8EB9-ADB6EEE645C0}" v="35" dt="2023-02-28T11:47:15.055"/>
    <p1510:client id="{9D47FA40-764F-E15B-EC31-F9CD5A2EA42C}" v="6" dt="2023-03-02T08:02:56.521"/>
    <p1510:client id="{A4B70D7B-A9C7-BB96-8721-5882B20DCC73}" v="27" dt="2023-03-01T10:00:09.568"/>
    <p1510:client id="{A755F4D2-BAF5-4C81-8B06-05463C44F2CC}" v="12" dt="2023-03-03T16:41:52.189"/>
    <p1510:client id="{B9F4F4FA-56D9-4654-9394-532DDA57509D}" v="95" dt="2023-03-01T11:06:47.814"/>
    <p1510:client id="{BAF072AD-149A-4BB8-9B06-9D3654C1AA5E}" v="11" dt="2023-03-02T11:11:45.725"/>
    <p1510:client id="{D73375CD-FAB8-4F72-BDC2-B8E007E912E8}" v="39" dt="2023-02-28T13:33:08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52BC0-AB77-4329-863E-04ED9D5CFF0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47995-8C29-4B13-8DB6-36E3D200D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95-8C29-4B13-8DB6-36E3D200D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65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8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965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57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52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7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C1E0E-B4F8-1E42-8D0A-1F4CE8D59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199"/>
            <a:ext cx="1907348" cy="477778"/>
          </a:xfrm>
          <a:prstGeom prst="rect">
            <a:avLst/>
          </a:prstGeom>
        </p:spPr>
      </p:pic>
      <p:pic>
        <p:nvPicPr>
          <p:cNvPr id="5" name="Picture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5FD476FF-56DB-264F-9224-63710608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27531-FBBA-8E4E-992E-743EE9F7C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199"/>
            <a:ext cx="1907348" cy="4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097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5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20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39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55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03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7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6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97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1699574231,&quot;Placement&quot;:&quot;Footer&quot;,&quot;Top&quot;:793.380066,&quot;Left&quot;:0.0,&quot;SlideWidth&quot;:1440,&quot;SlideHeight&quot;:810}">
            <a:extLst>
              <a:ext uri="{FF2B5EF4-FFF2-40B4-BE49-F238E27FC236}">
                <a16:creationId xmlns:a16="http://schemas.microsoft.com/office/drawing/2014/main" id="{609605F0-321F-42E3-B9FD-8C1964124891}"/>
              </a:ext>
            </a:extLst>
          </p:cNvPr>
          <p:cNvSpPr txBox="1"/>
          <p:nvPr userDrawn="1"/>
        </p:nvSpPr>
        <p:spPr>
          <a:xfrm>
            <a:off x="0" y="10075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1699574231,&quot;Placement&quot;:&quot;Footer&quot;,&quot;Top&quot;:793.380066,&quot;Left&quot;:0.0,&quot;SlideWidth&quot;:1440,&quot;SlideHeight&quot;:810}">
            <a:extLst>
              <a:ext uri="{FF2B5EF4-FFF2-40B4-BE49-F238E27FC236}">
                <a16:creationId xmlns:a16="http://schemas.microsoft.com/office/drawing/2014/main" id="{CDEFCEAC-AA51-43AA-BF42-03BFC7C9F914}"/>
              </a:ext>
            </a:extLst>
          </p:cNvPr>
          <p:cNvSpPr txBox="1"/>
          <p:nvPr userDrawn="1"/>
        </p:nvSpPr>
        <p:spPr>
          <a:xfrm>
            <a:off x="0" y="10075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68858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068CE8-D8B3-48DB-96CC-F9A8391AE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28" y="3395"/>
            <a:ext cx="18279144" cy="10280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ED56D-CEAB-4E02-BABC-D4DFDED260D4}"/>
              </a:ext>
            </a:extLst>
          </p:cNvPr>
          <p:cNvSpPr txBox="1"/>
          <p:nvPr/>
        </p:nvSpPr>
        <p:spPr>
          <a:xfrm>
            <a:off x="2590800" y="85308"/>
            <a:ext cx="95250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>
                <a:solidFill>
                  <a:schemeClr val="tx1">
                    <a:lumMod val="65000"/>
                    <a:lumOff val="35000"/>
                    <a:alpha val="16000"/>
                  </a:schemeClr>
                </a:solidFill>
                <a:latin typeface="Vodafone Lt" panose="020B0606040202020204" pitchFamily="34" charset="0"/>
              </a:rPr>
              <a:t>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4346863"/>
            <a:ext cx="16138011" cy="119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4400">
              <a:solidFill>
                <a:srgbClr val="FFFFFF"/>
              </a:solidFill>
              <a:latin typeface="Vodafone Lt" panose="020B0606040202020204" pitchFamily="34" charset="0"/>
            </a:endParaRP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Vodafone Lt" panose="020B0606040202020204" pitchFamily="34" charset="0"/>
              </a:rPr>
              <a:t>#CreatingOurDigitalFuture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E85B6-DA6C-483A-8A17-7C7684DBF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78698" y="8953500"/>
            <a:ext cx="3786436" cy="948477"/>
          </a:xfrm>
          <a:prstGeom prst="rect">
            <a:avLst/>
          </a:prstGeom>
        </p:spPr>
      </p:pic>
      <p:pic>
        <p:nvPicPr>
          <p:cNvPr id="13" name="Picture 12" descr="A picture containing text, outdoor, sign, close&#10;&#10;Description automatically generated">
            <a:extLst>
              <a:ext uri="{FF2B5EF4-FFF2-40B4-BE49-F238E27FC236}">
                <a16:creationId xmlns:a16="http://schemas.microsoft.com/office/drawing/2014/main" id="{0B3D09F4-603F-42EE-ACF5-799946854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3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686BC-34BA-4EE2-A0C1-BA712F45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4" b="12299"/>
          <a:stretch/>
        </p:blipFill>
        <p:spPr>
          <a:xfrm>
            <a:off x="38100" y="0"/>
            <a:ext cx="18287999" cy="10287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0C8E6C-EFF1-4742-9CCA-81BA3B2B9D53}"/>
              </a:ext>
            </a:extLst>
          </p:cNvPr>
          <p:cNvGrpSpPr/>
          <p:nvPr/>
        </p:nvGrpSpPr>
        <p:grpSpPr>
          <a:xfrm>
            <a:off x="609600" y="2019300"/>
            <a:ext cx="17992510" cy="6233718"/>
            <a:chOff x="533400" y="2298428"/>
            <a:chExt cx="17992510" cy="58296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FC0A3-042B-42D1-BD13-F441D6AAF96A}"/>
                </a:ext>
              </a:extLst>
            </p:cNvPr>
            <p:cNvSpPr/>
            <p:nvPr/>
          </p:nvSpPr>
          <p:spPr>
            <a:xfrm>
              <a:off x="533400" y="6835297"/>
              <a:ext cx="2774078" cy="74588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Start Date: 30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of January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End Date: 26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of February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323C15-4EEE-4C10-809E-CC63DA6A3D36}"/>
                </a:ext>
              </a:extLst>
            </p:cNvPr>
            <p:cNvSpPr/>
            <p:nvPr/>
          </p:nvSpPr>
          <p:spPr>
            <a:xfrm>
              <a:off x="3621074" y="6671866"/>
              <a:ext cx="3012880" cy="144146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lnSpc>
                  <a:spcPts val="294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Start Date: 27</a:t>
              </a:r>
              <a:r>
                <a:rPr lang="en-US" baseline="30000">
                  <a:solidFill>
                    <a:prstClr val="white"/>
                  </a:solidFill>
                  <a:latin typeface="Vodafone Lt" panose="020B0606040202020204" pitchFamily="34" charset="0"/>
                </a:rPr>
                <a:t>th</a:t>
              </a: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 of February</a:t>
              </a:r>
            </a:p>
            <a:p>
              <a:pPr marL="285750" indent="-285750">
                <a:lnSpc>
                  <a:spcPts val="294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End Date: 28</a:t>
              </a:r>
              <a:r>
                <a:rPr lang="en-US" baseline="30000">
                  <a:solidFill>
                    <a:prstClr val="white"/>
                  </a:solidFill>
                  <a:latin typeface="Vodafone Lt" panose="020B0606040202020204" pitchFamily="34" charset="0"/>
                </a:rPr>
                <a:t>th</a:t>
              </a: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 of February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Results to be announced on 1</a:t>
              </a:r>
              <a:r>
                <a:rPr lang="en-US" baseline="30000">
                  <a:solidFill>
                    <a:prstClr val="white"/>
                  </a:solidFill>
                  <a:latin typeface="Vodafone Lt" panose="020B0606040202020204" pitchFamily="34" charset="0"/>
                </a:rPr>
                <a:t>st</a:t>
              </a:r>
              <a:r>
                <a:rPr lang="en-US">
                  <a:solidFill>
                    <a:prstClr val="white"/>
                  </a:solidFill>
                  <a:latin typeface="Vodafone Lt" panose="020B0606040202020204" pitchFamily="34" charset="0"/>
                </a:rPr>
                <a:t>  March 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E7FC6D-CEA2-4FDE-80FE-85910AAC6FC8}"/>
                </a:ext>
              </a:extLst>
            </p:cNvPr>
            <p:cNvSpPr/>
            <p:nvPr/>
          </p:nvSpPr>
          <p:spPr>
            <a:xfrm>
              <a:off x="7061163" y="6686584"/>
              <a:ext cx="3759237" cy="144146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Connect with Buddies &amp; Coaches: 2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nd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to 8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March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Assessment: 9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March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Results to be declared on 9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March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33FE0A-8B16-46AB-8D2E-15991E66F3C7}"/>
                </a:ext>
              </a:extLst>
            </p:cNvPr>
            <p:cNvSpPr/>
            <p:nvPr/>
          </p:nvSpPr>
          <p:spPr>
            <a:xfrm>
              <a:off x="11035485" y="6673261"/>
              <a:ext cx="3161347" cy="109367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National Finale: 10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March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Results to be declared on 10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 March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C56745D1-197F-4609-A11A-7ABDEA3020FF}"/>
                </a:ext>
              </a:extLst>
            </p:cNvPr>
            <p:cNvSpPr txBox="1"/>
            <p:nvPr/>
          </p:nvSpPr>
          <p:spPr>
            <a:xfrm>
              <a:off x="609600" y="2298428"/>
              <a:ext cx="309525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1616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1</a:t>
              </a:r>
            </a:p>
          </p:txBody>
        </p:sp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23E5A264-496A-4100-9A8D-04EA023E10C9}"/>
                </a:ext>
              </a:extLst>
            </p:cNvPr>
            <p:cNvSpPr txBox="1"/>
            <p:nvPr/>
          </p:nvSpPr>
          <p:spPr>
            <a:xfrm>
              <a:off x="3455142" y="2298428"/>
              <a:ext cx="345283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1616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2</a:t>
              </a:r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ACBF66C5-F0E6-4C80-A4EC-AC5124CC36D2}"/>
                </a:ext>
              </a:extLst>
            </p:cNvPr>
            <p:cNvSpPr txBox="1"/>
            <p:nvPr/>
          </p:nvSpPr>
          <p:spPr>
            <a:xfrm>
              <a:off x="6858000" y="2298428"/>
              <a:ext cx="375654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1616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3</a:t>
              </a: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A6007134-B33E-4868-92B8-63E8173B0D1A}"/>
                </a:ext>
              </a:extLst>
            </p:cNvPr>
            <p:cNvSpPr txBox="1"/>
            <p:nvPr/>
          </p:nvSpPr>
          <p:spPr>
            <a:xfrm>
              <a:off x="10820400" y="2298428"/>
              <a:ext cx="381241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1616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4</a:t>
              </a: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8A891B91-74BC-441D-A6AB-EDCC0AC78F14}"/>
                </a:ext>
              </a:extLst>
            </p:cNvPr>
            <p:cNvSpPr txBox="1"/>
            <p:nvPr/>
          </p:nvSpPr>
          <p:spPr>
            <a:xfrm>
              <a:off x="14871916" y="2331502"/>
              <a:ext cx="441076" cy="4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1616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5</a:t>
              </a:r>
            </a:p>
          </p:txBody>
        </p:sp>
        <p:sp>
          <p:nvSpPr>
            <p:cNvPr id="13" name="AutoShape 29">
              <a:extLst>
                <a:ext uri="{FF2B5EF4-FFF2-40B4-BE49-F238E27FC236}">
                  <a16:creationId xmlns:a16="http://schemas.microsoft.com/office/drawing/2014/main" id="{75C0E6E9-1A0C-4509-A8BE-7A32105C7BA3}"/>
                </a:ext>
              </a:extLst>
            </p:cNvPr>
            <p:cNvSpPr/>
            <p:nvPr/>
          </p:nvSpPr>
          <p:spPr>
            <a:xfrm>
              <a:off x="3800426" y="2552020"/>
              <a:ext cx="2752774" cy="19129"/>
            </a:xfrm>
            <a:prstGeom prst="line">
              <a:avLst/>
            </a:prstGeom>
            <a:ln w="12700" cap="flat">
              <a:solidFill>
                <a:srgbClr val="92929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30">
              <a:extLst>
                <a:ext uri="{FF2B5EF4-FFF2-40B4-BE49-F238E27FC236}">
                  <a16:creationId xmlns:a16="http://schemas.microsoft.com/office/drawing/2014/main" id="{55A50A81-59B2-486C-994A-EA8EE32D0507}"/>
                </a:ext>
              </a:extLst>
            </p:cNvPr>
            <p:cNvSpPr/>
            <p:nvPr/>
          </p:nvSpPr>
          <p:spPr>
            <a:xfrm>
              <a:off x="919125" y="2571150"/>
              <a:ext cx="2319036" cy="0"/>
            </a:xfrm>
            <a:prstGeom prst="line">
              <a:avLst/>
            </a:prstGeom>
            <a:ln w="12700" cap="flat">
              <a:solidFill>
                <a:srgbClr val="92929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  <p:sp>
          <p:nvSpPr>
            <p:cNvPr id="15" name="AutoShape 31">
              <a:extLst>
                <a:ext uri="{FF2B5EF4-FFF2-40B4-BE49-F238E27FC236}">
                  <a16:creationId xmlns:a16="http://schemas.microsoft.com/office/drawing/2014/main" id="{07447D54-4C8C-4712-B304-5A2EB6679DD5}"/>
                </a:ext>
              </a:extLst>
            </p:cNvPr>
            <p:cNvSpPr/>
            <p:nvPr/>
          </p:nvSpPr>
          <p:spPr>
            <a:xfrm>
              <a:off x="7315200" y="2552021"/>
              <a:ext cx="3081036" cy="0"/>
            </a:xfrm>
            <a:prstGeom prst="line">
              <a:avLst/>
            </a:prstGeom>
            <a:ln w="12700" cap="flat">
              <a:solidFill>
                <a:srgbClr val="92929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33">
              <a:extLst>
                <a:ext uri="{FF2B5EF4-FFF2-40B4-BE49-F238E27FC236}">
                  <a16:creationId xmlns:a16="http://schemas.microsoft.com/office/drawing/2014/main" id="{7717704B-8BBA-4E09-A30F-9358B000F9BD}"/>
                </a:ext>
              </a:extLst>
            </p:cNvPr>
            <p:cNvSpPr/>
            <p:nvPr/>
          </p:nvSpPr>
          <p:spPr>
            <a:xfrm flipV="1">
              <a:off x="15496835" y="2531161"/>
              <a:ext cx="2029165" cy="0"/>
            </a:xfrm>
            <a:prstGeom prst="line">
              <a:avLst/>
            </a:prstGeom>
            <a:ln w="12700" cap="flat">
              <a:solidFill>
                <a:srgbClr val="92929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D0644B80-79E9-4730-BABD-D57A3A57E252}"/>
                </a:ext>
              </a:extLst>
            </p:cNvPr>
            <p:cNvSpPr txBox="1"/>
            <p:nvPr/>
          </p:nvSpPr>
          <p:spPr>
            <a:xfrm>
              <a:off x="675506" y="4919034"/>
              <a:ext cx="2549635" cy="6679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Participant Registration 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&amp; Solution Submission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85DB3B17-CE26-4F28-8936-CAD87258264C}"/>
                </a:ext>
              </a:extLst>
            </p:cNvPr>
            <p:cNvSpPr txBox="1"/>
            <p:nvPr/>
          </p:nvSpPr>
          <p:spPr>
            <a:xfrm>
              <a:off x="682514" y="3085854"/>
              <a:ext cx="2588422" cy="787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Registration &amp; Solution Submission</a:t>
              </a:r>
              <a:endPara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12B5F9C9-EA49-4380-AB31-0AD1E28CCEFC}"/>
                </a:ext>
              </a:extLst>
            </p:cNvPr>
            <p:cNvSpPr txBox="1"/>
            <p:nvPr/>
          </p:nvSpPr>
          <p:spPr>
            <a:xfrm>
              <a:off x="3800425" y="3974725"/>
              <a:ext cx="2549635" cy="1711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All solutions received will be screened to </a:t>
              </a: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identify top 30 solutions per location to enter the National Competition -&gt;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244FA18C-4250-41C6-9901-070E1DC82676}"/>
                </a:ext>
              </a:extLst>
            </p:cNvPr>
            <p:cNvSpPr txBox="1"/>
            <p:nvPr/>
          </p:nvSpPr>
          <p:spPr>
            <a:xfrm>
              <a:off x="3679810" y="3009633"/>
              <a:ext cx="3015655" cy="373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Applications Screening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5DA5DE4A-6246-4FCB-9A06-2E1A1C36EA45}"/>
                </a:ext>
              </a:extLst>
            </p:cNvPr>
            <p:cNvSpPr txBox="1"/>
            <p:nvPr/>
          </p:nvSpPr>
          <p:spPr>
            <a:xfrm>
              <a:off x="7019165" y="3960915"/>
              <a:ext cx="3774617" cy="2059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30 Teams will formulate &amp; present solutions whilst having being mentored by _VO</a:t>
              </a: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IS</a:t>
              </a: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SMEs &amp; leaders.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The jury will select 10 teams per center to enter the national finale -&gt;</a:t>
              </a: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6024B7F-40DA-451A-BE5C-DF636DCD00A2}"/>
                </a:ext>
              </a:extLst>
            </p:cNvPr>
            <p:cNvSpPr txBox="1"/>
            <p:nvPr/>
          </p:nvSpPr>
          <p:spPr>
            <a:xfrm>
              <a:off x="7045827" y="2971875"/>
              <a:ext cx="2546860" cy="781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Competition Phase 1: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National Competition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B0AA0B77-8C4C-44B4-A080-A97B92A121AC}"/>
                </a:ext>
              </a:extLst>
            </p:cNvPr>
            <p:cNvSpPr txBox="1"/>
            <p:nvPr/>
          </p:nvSpPr>
          <p:spPr>
            <a:xfrm>
              <a:off x="11069793" y="4053088"/>
              <a:ext cx="3290431" cy="2406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Each of the 10 teams present their solution in 30 mins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Jury will select the Top 2 solutions to move to the global finale -&gt;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CFFEBEE-A624-462E-AFB8-99608E74D3E5}"/>
                </a:ext>
              </a:extLst>
            </p:cNvPr>
            <p:cNvSpPr txBox="1"/>
            <p:nvPr/>
          </p:nvSpPr>
          <p:spPr>
            <a:xfrm>
              <a:off x="11069793" y="2981832"/>
              <a:ext cx="2994431" cy="781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Competition Phase 2: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National  Finale</a:t>
              </a: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9DA96A8B-EA10-4F1A-82AA-CD6679CD3F4B}"/>
                </a:ext>
              </a:extLst>
            </p:cNvPr>
            <p:cNvSpPr txBox="1"/>
            <p:nvPr/>
          </p:nvSpPr>
          <p:spPr>
            <a:xfrm>
              <a:off x="14897237" y="2981832"/>
              <a:ext cx="3628673" cy="781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Competition Phase 3: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Global Finale</a:t>
              </a:r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06C8609-1AFA-4442-AD59-CB3376072DA1}"/>
                </a:ext>
              </a:extLst>
            </p:cNvPr>
            <p:cNvSpPr txBox="1"/>
            <p:nvPr/>
          </p:nvSpPr>
          <p:spPr>
            <a:xfrm>
              <a:off x="14897237" y="4044971"/>
              <a:ext cx="2971800" cy="2406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Each of the 6 teams present their solution in 30 mins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Jury will select the Winner and the 2 Runner-ups to receive prizes</a:t>
              </a:r>
            </a:p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FEA635-4F94-455A-93D2-ACC72FCAFE8C}"/>
                </a:ext>
              </a:extLst>
            </p:cNvPr>
            <p:cNvSpPr/>
            <p:nvPr/>
          </p:nvSpPr>
          <p:spPr>
            <a:xfrm>
              <a:off x="14780548" y="6686584"/>
              <a:ext cx="3088489" cy="144146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Global Finale: 13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March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Global Competition closing event and Result declaration: 13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odafone Lt" panose="020B0606040202020204" pitchFamily="34" charset="0"/>
                </a:rPr>
                <a:t>  March</a:t>
              </a:r>
            </a:p>
          </p:txBody>
        </p:sp>
        <p:sp>
          <p:nvSpPr>
            <p:cNvPr id="28" name="AutoShape 33">
              <a:extLst>
                <a:ext uri="{FF2B5EF4-FFF2-40B4-BE49-F238E27FC236}">
                  <a16:creationId xmlns:a16="http://schemas.microsoft.com/office/drawing/2014/main" id="{FFE3975B-083F-49FD-A593-C1E0D0A051F1}"/>
                </a:ext>
              </a:extLst>
            </p:cNvPr>
            <p:cNvSpPr/>
            <p:nvPr/>
          </p:nvSpPr>
          <p:spPr>
            <a:xfrm flipV="1">
              <a:off x="11277600" y="2531161"/>
              <a:ext cx="3290431" cy="0"/>
            </a:xfrm>
            <a:prstGeom prst="line">
              <a:avLst/>
            </a:prstGeom>
            <a:ln w="12700" cap="flat">
              <a:solidFill>
                <a:srgbClr val="92929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Lt" panose="020B0606040202020204" pitchFamily="34" charset="0"/>
              </a:endParaRPr>
            </a:p>
          </p:txBody>
        </p:sp>
      </p:grpSp>
      <p:sp>
        <p:nvSpPr>
          <p:cNvPr id="29" name="TextBox 19">
            <a:extLst>
              <a:ext uri="{FF2B5EF4-FFF2-40B4-BE49-F238E27FC236}">
                <a16:creationId xmlns:a16="http://schemas.microsoft.com/office/drawing/2014/main" id="{18CBA2A7-D170-43BE-B3AC-A02AAAE6F4BB}"/>
              </a:ext>
            </a:extLst>
          </p:cNvPr>
          <p:cNvSpPr txBox="1"/>
          <p:nvPr/>
        </p:nvSpPr>
        <p:spPr>
          <a:xfrm>
            <a:off x="457199" y="419100"/>
            <a:ext cx="17297401" cy="108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Lt" panose="020B0606040202020204" pitchFamily="34" charset="0"/>
              </a:rPr>
              <a:t>_VOIS Global Hackathon | 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Lt" panose="020B0606040202020204" pitchFamily="34" charset="0"/>
              </a:rPr>
              <a:t>Flow &amp;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2D2ADC-6BB9-4039-8167-AA48AC5F7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201"/>
            <a:ext cx="1907348" cy="477778"/>
          </a:xfrm>
          <a:prstGeom prst="rect">
            <a:avLst/>
          </a:prstGeom>
        </p:spPr>
      </p:pic>
      <p:sp>
        <p:nvSpPr>
          <p:cNvPr id="31" name="AutoShape 15">
            <a:extLst>
              <a:ext uri="{FF2B5EF4-FFF2-40B4-BE49-F238E27FC236}">
                <a16:creationId xmlns:a16="http://schemas.microsoft.com/office/drawing/2014/main" id="{CD294196-0D77-40DF-9455-688E93C4F067}"/>
              </a:ext>
            </a:extLst>
          </p:cNvPr>
          <p:cNvSpPr/>
          <p:nvPr/>
        </p:nvSpPr>
        <p:spPr>
          <a:xfrm>
            <a:off x="609600" y="6404270"/>
            <a:ext cx="17145001" cy="46546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Lt" panose="020B06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9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475379"/>
            <a:ext cx="18288000" cy="7572369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2" y="245198"/>
            <a:ext cx="17786351" cy="98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848"/>
            <a:r>
              <a:rPr lang="en-US" sz="6401" b="0" spc="800">
                <a:solidFill>
                  <a:schemeClr val="bg1"/>
                </a:solidFill>
                <a:latin typeface="Vodafone Lt" panose="020B0606040202020204" pitchFamily="34" charset="0"/>
              </a:rPr>
              <a:t>Our Keynote Speakers</a:t>
            </a:r>
            <a:endParaRPr lang="en-GB" sz="6401" b="0" spc="8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D75505-5B6D-4472-93E3-51170716B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8" y="9424202"/>
            <a:ext cx="1907348" cy="4777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BE8A8A-E143-4A13-BC43-2F6C2BA6DD71}"/>
              </a:ext>
            </a:extLst>
          </p:cNvPr>
          <p:cNvSpPr txBox="1"/>
          <p:nvPr/>
        </p:nvSpPr>
        <p:spPr>
          <a:xfrm rot="-5400000">
            <a:off x="-2103787" y="5125511"/>
            <a:ext cx="58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9392-8113-418F-B5B3-22E7D3F83859}"/>
              </a:ext>
            </a:extLst>
          </p:cNvPr>
          <p:cNvSpPr txBox="1"/>
          <p:nvPr/>
        </p:nvSpPr>
        <p:spPr>
          <a:xfrm>
            <a:off x="7391399" y="9335215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Lt" panose="020B0606040202020204" pitchFamily="34" charset="0"/>
              </a:rPr>
              <a:t>* Time Zone - Cairo Time (EET)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0CE927-8D7D-4174-9D44-1F9DB782E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0112"/>
              </p:ext>
            </p:extLst>
          </p:nvPr>
        </p:nvGraphicFramePr>
        <p:xfrm>
          <a:off x="1212886" y="1390727"/>
          <a:ext cx="16720459" cy="7576660"/>
        </p:xfrm>
        <a:graphic>
          <a:graphicData uri="http://schemas.openxmlformats.org/drawingml/2006/table">
            <a:tbl>
              <a:tblPr/>
              <a:tblGrid>
                <a:gridCol w="2867351">
                  <a:extLst>
                    <a:ext uri="{9D8B030D-6E8A-4147-A177-3AD203B41FA5}">
                      <a16:colId xmlns:a16="http://schemas.microsoft.com/office/drawing/2014/main" val="4046781502"/>
                    </a:ext>
                  </a:extLst>
                </a:gridCol>
                <a:gridCol w="5043775">
                  <a:extLst>
                    <a:ext uri="{9D8B030D-6E8A-4147-A177-3AD203B41FA5}">
                      <a16:colId xmlns:a16="http://schemas.microsoft.com/office/drawing/2014/main" val="1392645982"/>
                    </a:ext>
                  </a:extLst>
                </a:gridCol>
                <a:gridCol w="5043775">
                  <a:extLst>
                    <a:ext uri="{9D8B030D-6E8A-4147-A177-3AD203B41FA5}">
                      <a16:colId xmlns:a16="http://schemas.microsoft.com/office/drawing/2014/main" val="754704197"/>
                    </a:ext>
                  </a:extLst>
                </a:gridCol>
                <a:gridCol w="1882779">
                  <a:extLst>
                    <a:ext uri="{9D8B030D-6E8A-4147-A177-3AD203B41FA5}">
                      <a16:colId xmlns:a16="http://schemas.microsoft.com/office/drawing/2014/main" val="2761603170"/>
                    </a:ext>
                  </a:extLst>
                </a:gridCol>
                <a:gridCol w="1882779">
                  <a:extLst>
                    <a:ext uri="{9D8B030D-6E8A-4147-A177-3AD203B41FA5}">
                      <a16:colId xmlns:a16="http://schemas.microsoft.com/office/drawing/2014/main" val="4041857457"/>
                    </a:ext>
                  </a:extLst>
                </a:gridCol>
              </a:tblGrid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Leader Name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Leader Title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Keynote Topic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Keynote Date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Keynote Time (EET)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99634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Mohamed Sami​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Technology _VOIS​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Welcome Speech, _VOIS Tech Strategy 2025​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09:30 - 10:00​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78212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Tamer Kandil​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System Engineering &amp; Automation​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The new era of fast-track applications​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10:00 - 10:30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74189"/>
                  </a:ext>
                </a:extLst>
              </a:tr>
              <a:tr h="396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Kareem 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Abdelsadeek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Digital Tooling Manager 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UX impact on Customer Experience​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1:00 - 1:30</a:t>
                      </a:r>
                      <a:endParaRPr lang="en-US" sz="1600" dirty="0">
                        <a:solidFill>
                          <a:schemeClr val="bg1"/>
                        </a:solidFill>
                        <a:latin typeface="Vodafone Lt"/>
                      </a:endParaRPr>
                    </a:p>
                  </a:txBody>
                  <a:tcPr marL="61212" marR="61212" marT="30606" marB="3060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14557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Emma Derby​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HR _VOIS​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_VO</a:t>
                      </a:r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IS</a:t>
                      </a: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of Change: The role of Youth in creating a purposeful future of work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12:00 - 12:30​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09446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Vikas Kapoor​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Vice President, Cyber Security​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Cyber Security and the need to embed it in everything we do​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02:00 - 02:30​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463208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Tejas Gokhale​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HR India Centre &amp; Technology​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Grow our Scale: How youth talent is fueling global Tech growth</a:t>
                      </a: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07.03.2023​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09:00 - 09:30​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455233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Teodora Lungu​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Security Compliance Service Owner​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Keeping Up with Security​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07.03.2023​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02:00 - 02:30​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381671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Kaili Lian​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Team Leader, Data Platform​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The journey from internship to leadership​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07.03.2023​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10:00 - 10:30​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04035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Stefan Ciobanu​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Architecture &amp; Platform Engineering Manager​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Storytelling, a crucial skill​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07.03.2023​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11:00 - 11:30​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67527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Shashishekhar Rege​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Consumer Solutions​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Roadmap from Waterfall to DevOps​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07.03.2023​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12:00 - 12:30​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445411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Rania Salah​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HR CARE &amp; Egypt Centre​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Grow at Speed: The role of a vibrant Spirit culture in moving the world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Vodafone Lt"/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08.03.2023​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10:00 - 10:30​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044739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Pawan Kumar 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- Application Operations​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Decoding Corporate Experience​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08.03.2023​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01:00 - 01:30​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82686"/>
                  </a:ext>
                </a:extLst>
              </a:tr>
              <a:tr h="7464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Sujata Dutta​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Testing​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Driving Customer Experience through Digital Transformation &amp; Culture of Excellence​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08.03.2023​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12:00 - 12:30​ 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724984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Arun 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Tathare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Head of Data &amp; Analytics​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Vodafone Lt"/>
                          <a:ea typeface="+mn-ea"/>
                          <a:cs typeface="+mn-cs"/>
                        </a:rPr>
                        <a:t>How Telecom Industry is benefiting from AI/ML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08.03.2023​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02:00 - 02:30​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64773"/>
                  </a:ext>
                </a:extLst>
              </a:tr>
              <a:tr h="442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Tony Ross​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Privacy, Risk &amp; Compliance Sr. Manager​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Vodafone Lt"/>
                          <a:ea typeface="+mn-ea"/>
                          <a:cs typeface="+mn-cs"/>
                        </a:rPr>
                        <a:t>Is your Privacy focus Right</a:t>
                      </a:r>
                      <a:r>
                        <a:rPr lang="en-US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Vodafone 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06.03.2023​</a:t>
                      </a: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Vodafone Lt"/>
                        </a:rPr>
                        <a:t>11:00 - 11:30​ 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4251" marR="4251" marT="4251" marB="306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399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76073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475379"/>
            <a:ext cx="18288000" cy="7587814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2" y="245198"/>
            <a:ext cx="17786351" cy="98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848"/>
            <a:r>
              <a:rPr lang="en-US" sz="6401" b="0" spc="800">
                <a:solidFill>
                  <a:schemeClr val="bg1"/>
                </a:solidFill>
                <a:latin typeface="Vodafone Lt" panose="020B0606040202020204" pitchFamily="34" charset="0"/>
              </a:rPr>
              <a:t>Coaching Schedule</a:t>
            </a:r>
            <a:endParaRPr lang="en-GB" sz="6401" b="0" spc="8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D75505-5B6D-4472-93E3-51170716B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8" y="9424202"/>
            <a:ext cx="1907348" cy="4777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BE8A8A-E143-4A13-BC43-2F6C2BA6DD71}"/>
              </a:ext>
            </a:extLst>
          </p:cNvPr>
          <p:cNvSpPr txBox="1"/>
          <p:nvPr/>
        </p:nvSpPr>
        <p:spPr>
          <a:xfrm rot="-5400000">
            <a:off x="-2103787" y="5125511"/>
            <a:ext cx="58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9392-8113-418F-B5B3-22E7D3F83859}"/>
              </a:ext>
            </a:extLst>
          </p:cNvPr>
          <p:cNvSpPr txBox="1"/>
          <p:nvPr/>
        </p:nvSpPr>
        <p:spPr>
          <a:xfrm>
            <a:off x="7391399" y="9335215"/>
            <a:ext cx="4191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Lt"/>
              </a:rPr>
              <a:t>* Time Zone - Cairo Time (EET)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F5133E-F9B8-4F23-94F8-B20AECCB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65648"/>
              </p:ext>
            </p:extLst>
          </p:nvPr>
        </p:nvGraphicFramePr>
        <p:xfrm>
          <a:off x="1057727" y="1959438"/>
          <a:ext cx="8412844" cy="6400793"/>
        </p:xfrm>
        <a:graphic>
          <a:graphicData uri="http://schemas.openxmlformats.org/drawingml/2006/table">
            <a:tbl>
              <a:tblPr/>
              <a:tblGrid>
                <a:gridCol w="2103211">
                  <a:extLst>
                    <a:ext uri="{9D8B030D-6E8A-4147-A177-3AD203B41FA5}">
                      <a16:colId xmlns:a16="http://schemas.microsoft.com/office/drawing/2014/main" val="3050553476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4225303900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1985225886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2012468475"/>
                    </a:ext>
                  </a:extLst>
                </a:gridCol>
              </a:tblGrid>
              <a:tr h="914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Coaching Topics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06-Mar-23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07-Mar-23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08-Mar-23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72138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AR/VR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237249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CICD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Devops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Vodafone Lt" panose="020B060604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2:00pm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697184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Data Science &amp; ML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859060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Mobile Dev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696417"/>
                  </a:ext>
                </a:extLst>
              </a:tr>
              <a:tr h="91439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Robotics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17443"/>
                  </a:ext>
                </a:extLst>
              </a:tr>
              <a:tr h="914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529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4EB894-1218-4A71-9D40-A3373AF89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71968"/>
              </p:ext>
            </p:extLst>
          </p:nvPr>
        </p:nvGraphicFramePr>
        <p:xfrm>
          <a:off x="9519558" y="1922066"/>
          <a:ext cx="8412844" cy="6438167"/>
        </p:xfrm>
        <a:graphic>
          <a:graphicData uri="http://schemas.openxmlformats.org/drawingml/2006/table">
            <a:tbl>
              <a:tblPr/>
              <a:tblGrid>
                <a:gridCol w="2103211">
                  <a:extLst>
                    <a:ext uri="{9D8B030D-6E8A-4147-A177-3AD203B41FA5}">
                      <a16:colId xmlns:a16="http://schemas.microsoft.com/office/drawing/2014/main" val="3171088134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1225704260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765584877"/>
                    </a:ext>
                  </a:extLst>
                </a:gridCol>
                <a:gridCol w="2103211">
                  <a:extLst>
                    <a:ext uri="{9D8B030D-6E8A-4147-A177-3AD203B41FA5}">
                      <a16:colId xmlns:a16="http://schemas.microsoft.com/office/drawing/2014/main" val="3219988610"/>
                    </a:ext>
                  </a:extLst>
                </a:gridCol>
              </a:tblGrid>
              <a:tr h="9396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Coaching Topics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06-Mar-23</a:t>
                      </a:r>
                    </a:p>
                  </a:txBody>
                  <a:tcPr marL="5803" marR="5803" marT="58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07-Mar-23</a:t>
                      </a:r>
                    </a:p>
                  </a:txBody>
                  <a:tcPr marL="5803" marR="5803" marT="58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08-Mar-23</a:t>
                      </a:r>
                    </a:p>
                  </a:txBody>
                  <a:tcPr marL="5803" marR="5803" marT="58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170941"/>
                  </a:ext>
                </a:extLst>
              </a:tr>
              <a:tr h="61094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SW Dev - Java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448167"/>
                  </a:ext>
                </a:extLst>
              </a:tr>
              <a:tr h="61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43971"/>
                  </a:ext>
                </a:extLst>
              </a:tr>
              <a:tr h="610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SW Dev - Oracle, MySQL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76970"/>
                  </a:ext>
                </a:extLst>
              </a:tr>
              <a:tr h="61094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SW Dev - Python, AWS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517730"/>
                  </a:ext>
                </a:extLst>
              </a:tr>
              <a:tr h="61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584228"/>
                  </a:ext>
                </a:extLst>
              </a:tr>
              <a:tr h="610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SW Dev -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.Net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Vodafone Lt" panose="020B0606040202020204" pitchFamily="34" charset="0"/>
                      </a:endParaRP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667155"/>
                  </a:ext>
                </a:extLst>
              </a:tr>
              <a:tr h="610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SW Dev - React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858952"/>
                  </a:ext>
                </a:extLst>
              </a:tr>
              <a:tr h="61094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UI/UX</a:t>
                      </a:r>
                    </a:p>
                  </a:txBody>
                  <a:tcPr marL="5803" marR="5803" marT="58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12:00pm to 1:00pm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13013"/>
                  </a:ext>
                </a:extLst>
              </a:tr>
              <a:tr h="61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Vodafone Lt" panose="020B0606040202020204" pitchFamily="34" charset="0"/>
                        </a:rPr>
                        <a:t>2:00pm to 3:00pm</a:t>
                      </a:r>
                    </a:p>
                  </a:txBody>
                  <a:tcPr marL="5803" marR="5803" marT="58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162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3318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866900"/>
            <a:ext cx="18288000" cy="7180848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1" y="245197"/>
            <a:ext cx="17786350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Our Agenda</a:t>
            </a:r>
            <a:endParaRPr lang="en-GB" sz="6400" b="0" spc="8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68AD394F-5E25-574E-BEF1-1C225B5250A8}"/>
              </a:ext>
            </a:extLst>
          </p:cNvPr>
          <p:cNvSpPr txBox="1"/>
          <p:nvPr/>
        </p:nvSpPr>
        <p:spPr>
          <a:xfrm>
            <a:off x="2362200" y="4636560"/>
            <a:ext cx="10058400" cy="344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Onboarding Session with Contestants  </a:t>
            </a:r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(01:00 PM- 3:00 PM)</a:t>
            </a:r>
          </a:p>
          <a:p>
            <a:pPr defTabSz="1828756"/>
            <a:endParaRPr lang="en-US" sz="240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Speakers &amp; Topics: </a:t>
            </a:r>
            <a:endParaRPr lang="en-US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marL="342900" indent="-342900" defTabSz="1828756"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bg1"/>
                </a:solidFill>
                <a:latin typeface="Vodafone Lt"/>
              </a:rPr>
              <a:t>Introducing _VOIS: Madalina Mihai &amp; Niharika </a:t>
            </a:r>
            <a:r>
              <a:rPr lang="en-US" sz="2000" b="0" err="1">
                <a:solidFill>
                  <a:schemeClr val="bg1"/>
                </a:solidFill>
                <a:latin typeface="Vodafone Lt"/>
              </a:rPr>
              <a:t>Devnani</a:t>
            </a:r>
            <a:endParaRPr lang="en-US" sz="2000" b="0" err="1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marL="342900" indent="-342900" defTabSz="1828756"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bg1"/>
                </a:solidFill>
                <a:latin typeface="Vodafone Lt"/>
              </a:rPr>
              <a:t>Introducing _VOIS Technology: Tamer Kandil </a:t>
            </a:r>
          </a:p>
          <a:p>
            <a:pPr marL="342900" indent="-342900" defTabSz="1828756"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bg1"/>
                </a:solidFill>
                <a:latin typeface="Vodafone Lt"/>
              </a:rPr>
              <a:t>Introducing _VOIS Hackathon: Chetan Khatri</a:t>
            </a:r>
          </a:p>
          <a:p>
            <a:pPr marL="342900" indent="-342900" defTabSz="1828756"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bg1"/>
                </a:solidFill>
                <a:latin typeface="Vodafone Lt"/>
              </a:rPr>
              <a:t>Walkthrough of the Platform: Kareem </a:t>
            </a:r>
            <a:r>
              <a:rPr lang="en-US" sz="2000" b="0" err="1">
                <a:solidFill>
                  <a:schemeClr val="bg1"/>
                </a:solidFill>
                <a:latin typeface="Vodafone Lt"/>
              </a:rPr>
              <a:t>AbdElSadek</a:t>
            </a:r>
            <a:r>
              <a:rPr lang="en-US" sz="2000" b="0">
                <a:solidFill>
                  <a:schemeClr val="bg1"/>
                </a:solidFill>
                <a:latin typeface="Vodafone Lt"/>
              </a:rPr>
              <a:t> / Sara Elkady</a:t>
            </a:r>
          </a:p>
          <a:p>
            <a:pPr defTabSz="1828756"/>
            <a:endParaRPr lang="en-US" sz="2400">
              <a:solidFill>
                <a:srgbClr val="FF0000"/>
              </a:solidFill>
              <a:latin typeface="Vodafone Lt" panose="020B060604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96C49-7BD4-6345-A412-43C3D2933265}"/>
              </a:ext>
            </a:extLst>
          </p:cNvPr>
          <p:cNvGrpSpPr/>
          <p:nvPr/>
        </p:nvGrpSpPr>
        <p:grpSpPr>
          <a:xfrm>
            <a:off x="1498782" y="2710045"/>
            <a:ext cx="14377212" cy="1566572"/>
            <a:chOff x="801423" y="1335218"/>
            <a:chExt cx="7188606" cy="783286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737E90FB-8033-7F4E-B887-2C0CBF6E28C9}"/>
                </a:ext>
              </a:extLst>
            </p:cNvPr>
            <p:cNvSpPr txBox="1"/>
            <p:nvPr/>
          </p:nvSpPr>
          <p:spPr>
            <a:xfrm>
              <a:off x="836348" y="1335218"/>
              <a:ext cx="2576388" cy="76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anchor="t">
              <a:spAutoFit/>
            </a:bodyPr>
            <a:lstStyle>
              <a:lvl1pPr>
                <a:defRPr sz="6000" b="1">
                  <a:blipFill rotWithShape="1">
                    <a:blip r:embed="rId4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defTabSz="1828756"/>
              <a:r>
                <a:rPr lang="hu-HU" sz="3600" b="0" spc="800">
                  <a:solidFill>
                    <a:schemeClr val="bg1"/>
                  </a:solidFill>
                  <a:latin typeface="Vodafone Lt" panose="020B0606040202020204" pitchFamily="34" charset="0"/>
                </a:rPr>
                <a:t>AGENDA</a:t>
              </a:r>
            </a:p>
            <a:p>
              <a:pPr defTabSz="1828756"/>
              <a:r>
                <a:rPr lang="en-US" sz="6400" b="0" spc="800">
                  <a:solidFill>
                    <a:schemeClr val="bg1"/>
                  </a:solidFill>
                  <a:latin typeface="Vodafone Lt" panose="020B0606040202020204" pitchFamily="34" charset="0"/>
                </a:rPr>
                <a:t>Day 1</a:t>
              </a:r>
              <a:endParaRPr lang="hu-HU" sz="2400" spc="800">
                <a:solidFill>
                  <a:schemeClr val="bg1"/>
                </a:solidFill>
                <a:latin typeface="Vodafone Rg" panose="020B060608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49E81-3BC8-A74D-8F5D-0E30FA69602E}"/>
                </a:ext>
              </a:extLst>
            </p:cNvPr>
            <p:cNvCxnSpPr>
              <a:cxnSpLocks/>
            </p:cNvCxnSpPr>
            <p:nvPr/>
          </p:nvCxnSpPr>
          <p:spPr>
            <a:xfrm>
              <a:off x="801423" y="2118504"/>
              <a:ext cx="718860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0">
            <a:extLst>
              <a:ext uri="{FF2B5EF4-FFF2-40B4-BE49-F238E27FC236}">
                <a16:creationId xmlns:a16="http://schemas.microsoft.com/office/drawing/2014/main" id="{F146F67B-A518-E041-8BEA-D43B850769BB}"/>
              </a:ext>
            </a:extLst>
          </p:cNvPr>
          <p:cNvSpPr txBox="1"/>
          <p:nvPr/>
        </p:nvSpPr>
        <p:spPr>
          <a:xfrm>
            <a:off x="9356083" y="2004417"/>
            <a:ext cx="8931917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hu-HU" sz="3600" b="0" spc="800">
                <a:solidFill>
                  <a:schemeClr val="bg1"/>
                </a:solidFill>
                <a:latin typeface="Vodafone Lt"/>
              </a:rPr>
              <a:t>DATE:</a:t>
            </a:r>
          </a:p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/>
              </a:rPr>
              <a:t>Friday 03 March</a:t>
            </a:r>
            <a:endParaRPr lang="hu-HU" sz="2400" b="0" spc="800">
              <a:solidFill>
                <a:schemeClr val="bg1"/>
              </a:solidFill>
              <a:latin typeface="Vodafone Lt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99E4A24-0FFB-483C-8080-C8AE0761F214}"/>
              </a:ext>
            </a:extLst>
          </p:cNvPr>
          <p:cNvSpPr txBox="1"/>
          <p:nvPr/>
        </p:nvSpPr>
        <p:spPr>
          <a:xfrm>
            <a:off x="8975823" y="4636560"/>
            <a:ext cx="4435257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CA72E6-529E-4469-B292-38AB84AC62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201"/>
            <a:ext cx="1907348" cy="477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0D2B2-24CF-4A7B-BDE8-8B34C71F0797}"/>
              </a:ext>
            </a:extLst>
          </p:cNvPr>
          <p:cNvSpPr txBox="1"/>
          <p:nvPr/>
        </p:nvSpPr>
        <p:spPr>
          <a:xfrm rot="-5400000">
            <a:off x="-2103787" y="5125510"/>
            <a:ext cx="581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</p:spTree>
    <p:extLst>
      <p:ext uri="{BB962C8B-B14F-4D97-AF65-F5344CB8AC3E}">
        <p14:creationId xmlns:p14="http://schemas.microsoft.com/office/powerpoint/2010/main" val="7334007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866900"/>
            <a:ext cx="18288000" cy="7180848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1" y="245197"/>
            <a:ext cx="17786350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Our Agenda</a:t>
            </a:r>
            <a:endParaRPr lang="en-GB" sz="6400" b="0" spc="8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68AD394F-5E25-574E-BEF1-1C225B5250A8}"/>
              </a:ext>
            </a:extLst>
          </p:cNvPr>
          <p:cNvSpPr txBox="1"/>
          <p:nvPr/>
        </p:nvSpPr>
        <p:spPr>
          <a:xfrm>
            <a:off x="1415580" y="4289323"/>
            <a:ext cx="5199503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One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(09:30AM- 10:00 AM)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Mohamed Sami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Head of Technology _VO</a:t>
            </a:r>
            <a:r>
              <a:rPr lang="en-US" sz="2400">
                <a:solidFill>
                  <a:schemeClr val="bg1"/>
                </a:solidFill>
                <a:latin typeface="Vodafone Lt"/>
              </a:rPr>
              <a:t>IS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Welcome Speech, _VOIS Tech Strategy 2025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Two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(10:00 AM- 10:30 AM)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Tamer Kandil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Head Of System Engineering &amp; Automation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The new era of fast-track applications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96C49-7BD4-6345-A412-43C3D2933265}"/>
              </a:ext>
            </a:extLst>
          </p:cNvPr>
          <p:cNvGrpSpPr/>
          <p:nvPr/>
        </p:nvGrpSpPr>
        <p:grpSpPr>
          <a:xfrm>
            <a:off x="1498782" y="2475183"/>
            <a:ext cx="14377212" cy="1550914"/>
            <a:chOff x="801423" y="1217787"/>
            <a:chExt cx="7188606" cy="775457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737E90FB-8033-7F4E-B887-2C0CBF6E28C9}"/>
                </a:ext>
              </a:extLst>
            </p:cNvPr>
            <p:cNvSpPr txBox="1"/>
            <p:nvPr/>
          </p:nvSpPr>
          <p:spPr>
            <a:xfrm>
              <a:off x="836348" y="1217787"/>
              <a:ext cx="2576388" cy="76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anchor="t">
              <a:spAutoFit/>
            </a:bodyPr>
            <a:lstStyle>
              <a:lvl1pPr>
                <a:defRPr sz="6000" b="1">
                  <a:blipFill rotWithShape="1">
                    <a:blip r:embed="rId4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defTabSz="1828756"/>
              <a:r>
                <a:rPr lang="hu-HU" sz="3600" b="0" spc="800">
                  <a:solidFill>
                    <a:schemeClr val="bg1"/>
                  </a:solidFill>
                  <a:latin typeface="Vodafone Lt"/>
                </a:rPr>
                <a:t>AGENDA</a:t>
              </a:r>
            </a:p>
            <a:p>
              <a:pPr defTabSz="1828756"/>
              <a:r>
                <a:rPr lang="en-US" sz="6400" b="0" spc="800">
                  <a:solidFill>
                    <a:schemeClr val="bg1"/>
                  </a:solidFill>
                  <a:latin typeface="Vodafone Lt"/>
                </a:rPr>
                <a:t>Day 2</a:t>
              </a:r>
              <a:endParaRPr lang="hu-HU" sz="2400" spc="800">
                <a:solidFill>
                  <a:schemeClr val="bg1"/>
                </a:solidFill>
                <a:latin typeface="Vodafone Rg" panose="020B060608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49E81-3BC8-A74D-8F5D-0E30FA69602E}"/>
                </a:ext>
              </a:extLst>
            </p:cNvPr>
            <p:cNvCxnSpPr>
              <a:cxnSpLocks/>
            </p:cNvCxnSpPr>
            <p:nvPr/>
          </p:nvCxnSpPr>
          <p:spPr>
            <a:xfrm>
              <a:off x="801423" y="1993244"/>
              <a:ext cx="718860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D99E4A24-0FFB-483C-8080-C8AE0761F214}"/>
              </a:ext>
            </a:extLst>
          </p:cNvPr>
          <p:cNvSpPr txBox="1"/>
          <p:nvPr/>
        </p:nvSpPr>
        <p:spPr>
          <a:xfrm>
            <a:off x="7233714" y="4247072"/>
            <a:ext cx="5199503" cy="7017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Three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(11:00 AM- 11:30 AM)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Tony Ross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Senior Manager Privacy, Risk &amp; Compliance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Is your Privacy focus Right</a:t>
            </a:r>
            <a:endParaRPr lang="en-US" sz="2400" b="0" dirty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/>
            </a:endParaRP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Four</a:t>
            </a:r>
            <a:endParaRPr lang="en-US" dirty="0"/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(12:00PM-12:30 PM)</a:t>
            </a:r>
            <a:endParaRPr lang="en-US" sz="2400" dirty="0">
              <a:solidFill>
                <a:schemeClr val="bg1"/>
              </a:solidFill>
              <a:latin typeface="Vodafone Lt"/>
            </a:endParaRP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Emma Derby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Head of HR, HR _VO</a:t>
            </a:r>
            <a:r>
              <a:rPr lang="en-US" sz="2400" dirty="0">
                <a:solidFill>
                  <a:schemeClr val="bg1"/>
                </a:solidFill>
                <a:latin typeface="Vodafone Lt"/>
              </a:rPr>
              <a:t>IS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</a:t>
            </a:r>
            <a:r>
              <a:rPr lang="en-US" sz="2400" b="0" dirty="0">
                <a:solidFill>
                  <a:schemeClr val="bg1"/>
                </a:solidFill>
                <a:ea typeface="+mn-lt"/>
                <a:cs typeface="+mn-lt"/>
              </a:rPr>
              <a:t>_</a:t>
            </a:r>
            <a:r>
              <a:rPr lang="en-US" sz="2400" b="0" dirty="0">
                <a:solidFill>
                  <a:schemeClr val="bg1"/>
                </a:solidFill>
                <a:latin typeface="Vodafone Lt"/>
              </a:rPr>
              <a:t>VOIS of Change: The role of Youth in creating a purposeful future of work</a:t>
            </a: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D75505-5B6D-4472-93E3-51170716B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201"/>
            <a:ext cx="1907348" cy="4777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BE8A8A-E143-4A13-BC43-2F6C2BA6DD71}"/>
              </a:ext>
            </a:extLst>
          </p:cNvPr>
          <p:cNvSpPr txBox="1"/>
          <p:nvPr/>
        </p:nvSpPr>
        <p:spPr>
          <a:xfrm rot="-5400000">
            <a:off x="-2103787" y="5125510"/>
            <a:ext cx="581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DF731815-C557-4504-AD91-ABC9809EE84D}"/>
              </a:ext>
            </a:extLst>
          </p:cNvPr>
          <p:cNvSpPr txBox="1"/>
          <p:nvPr/>
        </p:nvSpPr>
        <p:spPr>
          <a:xfrm>
            <a:off x="9356083" y="2100916"/>
            <a:ext cx="8931917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hu-HU" sz="3600" b="0" spc="800">
                <a:solidFill>
                  <a:schemeClr val="bg1"/>
                </a:solidFill>
                <a:latin typeface="Vodafone Lt" panose="020B0606040202020204" pitchFamily="34" charset="0"/>
              </a:rPr>
              <a:t>DATE:</a:t>
            </a:r>
          </a:p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Monday 06 March</a:t>
            </a:r>
            <a:endParaRPr lang="hu-HU" sz="2400" b="0" spc="800">
              <a:solidFill>
                <a:schemeClr val="bg1"/>
              </a:solidFill>
              <a:latin typeface="Vodafone Rg" panose="020B0606080202020204" pitchFamily="34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9E1AB79-2F65-458F-922F-6345C523B186}"/>
              </a:ext>
            </a:extLst>
          </p:cNvPr>
          <p:cNvSpPr txBox="1"/>
          <p:nvPr/>
        </p:nvSpPr>
        <p:spPr>
          <a:xfrm>
            <a:off x="12565631" y="4262731"/>
            <a:ext cx="5199503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Five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(1:00PM- 1:30 PM)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Kareem </a:t>
            </a:r>
            <a:r>
              <a:rPr lang="en-US" sz="2400" err="1">
                <a:solidFill>
                  <a:schemeClr val="bg1"/>
                </a:solidFill>
                <a:latin typeface="Vodafone Lt"/>
              </a:rPr>
              <a:t>Abdelsadeek</a:t>
            </a:r>
            <a:endParaRPr lang="en-US" sz="2400">
              <a:solidFill>
                <a:schemeClr val="bg1"/>
              </a:solidFill>
              <a:latin typeface="Vodafone Lt"/>
            </a:endParaRPr>
          </a:p>
          <a:p>
            <a:pPr defTabSz="1828756"/>
            <a:r>
              <a:rPr lang="en-US" sz="2400" b="0" i="0" u="none" strike="noStrike">
                <a:solidFill>
                  <a:schemeClr val="bg1"/>
                </a:solidFill>
                <a:effectLst/>
                <a:latin typeface="Vodafone Lt"/>
              </a:rPr>
              <a:t>Digital Tooling Manager </a:t>
            </a:r>
            <a:endParaRPr lang="en-US" sz="2400">
              <a:solidFill>
                <a:schemeClr val="bg1"/>
              </a:solidFill>
              <a:latin typeface="Vodafone Lt"/>
            </a:endParaRP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Vodafone Lt"/>
              </a:rPr>
              <a:t>UX impact on Customer Experience​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/>
            </a:endParaRP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/>
            </a:endParaRP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Six</a:t>
            </a:r>
            <a:endParaRPr lang="en-US"/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(2:00 PM- 2:30 PM)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Vikas Kapoor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Head of Cyber Security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Cyber Security and its the need</a:t>
            </a:r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CBA2F-A51C-4004-94E3-9073BEE473F8}"/>
              </a:ext>
            </a:extLst>
          </p:cNvPr>
          <p:cNvSpPr txBox="1"/>
          <p:nvPr/>
        </p:nvSpPr>
        <p:spPr>
          <a:xfrm>
            <a:off x="5139531" y="9254550"/>
            <a:ext cx="800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Vodafone Lt" panose="020B0606040202020204" pitchFamily="34" charset="0"/>
              </a:rPr>
              <a:t>Live sessions with the Coaches: </a:t>
            </a:r>
            <a:r>
              <a:rPr lang="en-US" sz="2400" b="1" spc="800">
                <a:solidFill>
                  <a:srgbClr val="FF0000"/>
                </a:solidFill>
                <a:latin typeface="Vodafone Lt" panose="020B0606040202020204" pitchFamily="34" charset="0"/>
              </a:rPr>
              <a:t>12:00PM-3:00 PM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Vodafone Lt" panose="020B0606040202020204" pitchFamily="34" charset="0"/>
              </a:rPr>
              <a:t>Time Zone - Cairo Time (EET)</a:t>
            </a:r>
          </a:p>
          <a:p>
            <a:endParaRPr lang="en-US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4117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866900"/>
            <a:ext cx="18288000" cy="7384395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1" y="245197"/>
            <a:ext cx="17786350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6400" b="0" spc="800" dirty="0">
                <a:solidFill>
                  <a:schemeClr val="bg1"/>
                </a:solidFill>
                <a:latin typeface="Vodafone Lt" panose="020B0606040202020204" pitchFamily="34" charset="0"/>
              </a:rPr>
              <a:t>Our Agenda</a:t>
            </a:r>
            <a:endParaRPr lang="en-GB" sz="6400" b="0" spc="800" dirty="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68AD394F-5E25-574E-BEF1-1C225B5250A8}"/>
              </a:ext>
            </a:extLst>
          </p:cNvPr>
          <p:cNvSpPr txBox="1"/>
          <p:nvPr/>
        </p:nvSpPr>
        <p:spPr>
          <a:xfrm>
            <a:off x="1462553" y="4398925"/>
            <a:ext cx="5199503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One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(09:00AM- 9:30 AM)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Tejas Gokhale</a:t>
            </a:r>
          </a:p>
          <a:p>
            <a:r>
              <a:rPr lang="en-US" sz="2400" b="0">
                <a:solidFill>
                  <a:schemeClr val="bg1"/>
                </a:solidFill>
                <a:latin typeface="Vodafone Lt"/>
              </a:rPr>
              <a:t>Head of HR India Centre &amp; Technology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Grow our Scale: How youth talent is fueling global Tech growth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Two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(10:00 AM- 10:30 AM)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 Kaili Lian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Team Leader Data Platform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The journey from internship to leadership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96C49-7BD4-6345-A412-43C3D2933265}"/>
              </a:ext>
            </a:extLst>
          </p:cNvPr>
          <p:cNvGrpSpPr/>
          <p:nvPr/>
        </p:nvGrpSpPr>
        <p:grpSpPr>
          <a:xfrm>
            <a:off x="1498782" y="2537813"/>
            <a:ext cx="14377212" cy="1629202"/>
            <a:chOff x="801423" y="1249102"/>
            <a:chExt cx="7188606" cy="814601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737E90FB-8033-7F4E-B887-2C0CBF6E28C9}"/>
                </a:ext>
              </a:extLst>
            </p:cNvPr>
            <p:cNvSpPr txBox="1"/>
            <p:nvPr/>
          </p:nvSpPr>
          <p:spPr>
            <a:xfrm>
              <a:off x="836348" y="1249102"/>
              <a:ext cx="2576388" cy="76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t">
              <a:spAutoFit/>
            </a:bodyPr>
            <a:lstStyle>
              <a:lvl1pPr>
                <a:defRPr sz="6000" b="1">
                  <a:blipFill rotWithShape="1">
                    <a:blip r:embed="rId4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defTabSz="1828756"/>
              <a:r>
                <a:rPr lang="hu-HU" sz="3600" b="0" spc="800">
                  <a:solidFill>
                    <a:schemeClr val="bg1"/>
                  </a:solidFill>
                  <a:latin typeface="Vodafone Lt"/>
                </a:rPr>
                <a:t>AGENDA</a:t>
              </a:r>
            </a:p>
            <a:p>
              <a:pPr defTabSz="1828756"/>
              <a:r>
                <a:rPr lang="en-US" sz="6400" b="0" spc="800">
                  <a:solidFill>
                    <a:schemeClr val="bg1"/>
                  </a:solidFill>
                  <a:latin typeface="Vodafone Lt"/>
                </a:rPr>
                <a:t>Day 3</a:t>
              </a:r>
              <a:endParaRPr lang="hu-HU" sz="2400" spc="800">
                <a:solidFill>
                  <a:schemeClr val="bg1"/>
                </a:solidFill>
                <a:latin typeface="Vodafone Lt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49E81-3BC8-A74D-8F5D-0E30FA69602E}"/>
                </a:ext>
              </a:extLst>
            </p:cNvPr>
            <p:cNvCxnSpPr>
              <a:cxnSpLocks/>
            </p:cNvCxnSpPr>
            <p:nvPr/>
          </p:nvCxnSpPr>
          <p:spPr>
            <a:xfrm>
              <a:off x="801423" y="2063703"/>
              <a:ext cx="718860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D99E4A24-0FFB-483C-8080-C8AE0761F214}"/>
              </a:ext>
            </a:extLst>
          </p:cNvPr>
          <p:cNvSpPr txBox="1"/>
          <p:nvPr/>
        </p:nvSpPr>
        <p:spPr>
          <a:xfrm>
            <a:off x="6967536" y="4607196"/>
            <a:ext cx="5199503" cy="627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 panose="020B0606040202020204" pitchFamily="34" charset="0"/>
              </a:rPr>
              <a:t>Session Three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 panose="020B0606040202020204" pitchFamily="34" charset="0"/>
              </a:rPr>
              <a:t>(11:00 AM- 11:30 AM)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 panose="020B0606040202020204" pitchFamily="34" charset="0"/>
              </a:rPr>
              <a:t>Speaker:  Stefan Ciobanu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 panose="020B0606040202020204" pitchFamily="34" charset="0"/>
              </a:rPr>
              <a:t>Manager Architecture &amp; Platform Engineering 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 panose="020B0606040202020204" pitchFamily="34" charset="0"/>
              </a:rPr>
              <a:t>Topic: Storytelling, a crucial skill</a:t>
            </a:r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 panose="020B0606040202020204" pitchFamily="34" charset="0"/>
              </a:rPr>
              <a:t>Session Four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 panose="020B0606040202020204" pitchFamily="34" charset="0"/>
              </a:rPr>
              <a:t>(12:00PM-12:30 PM)</a:t>
            </a:r>
            <a:endParaRPr lang="en-US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 panose="020B0606040202020204" pitchFamily="34" charset="0"/>
              </a:rPr>
              <a:t>Speaker:  Shashishekhar Rege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 panose="020B0606040202020204" pitchFamily="34" charset="0"/>
              </a:rPr>
              <a:t>Head of Consumer Solutions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 panose="020B0606040202020204" pitchFamily="34" charset="0"/>
              </a:rPr>
              <a:t>Topic: Roadmap from Waterfall to DevOps</a:t>
            </a: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D75505-5B6D-4472-93E3-51170716B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201"/>
            <a:ext cx="1907348" cy="4777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BE8A8A-E143-4A13-BC43-2F6C2BA6DD71}"/>
              </a:ext>
            </a:extLst>
          </p:cNvPr>
          <p:cNvSpPr txBox="1"/>
          <p:nvPr/>
        </p:nvSpPr>
        <p:spPr>
          <a:xfrm rot="-5400000">
            <a:off x="-2103787" y="5125510"/>
            <a:ext cx="581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DF731815-C557-4504-AD91-ABC9809EE84D}"/>
              </a:ext>
            </a:extLst>
          </p:cNvPr>
          <p:cNvSpPr txBox="1"/>
          <p:nvPr/>
        </p:nvSpPr>
        <p:spPr>
          <a:xfrm>
            <a:off x="9356083" y="2038286"/>
            <a:ext cx="8931917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hu-HU" sz="3600" b="0" spc="800">
                <a:solidFill>
                  <a:schemeClr val="bg1"/>
                </a:solidFill>
                <a:latin typeface="Vodafone Lt" panose="020B0606040202020204" pitchFamily="34" charset="0"/>
              </a:rPr>
              <a:t>DATE:</a:t>
            </a:r>
          </a:p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Tuesday 07 March</a:t>
            </a:r>
            <a:endParaRPr lang="hu-HU" sz="2400" b="0" spc="800">
              <a:solidFill>
                <a:schemeClr val="bg1"/>
              </a:solidFill>
              <a:latin typeface="Vodafone Rg" panose="020B0606080202020204" pitchFamily="34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9E1AB79-2F65-458F-922F-6345C523B186}"/>
              </a:ext>
            </a:extLst>
          </p:cNvPr>
          <p:cNvSpPr txBox="1"/>
          <p:nvPr/>
        </p:nvSpPr>
        <p:spPr>
          <a:xfrm>
            <a:off x="12565631" y="4607196"/>
            <a:ext cx="5199503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 panose="020B0606040202020204" pitchFamily="34" charset="0"/>
              </a:rPr>
              <a:t>Session Five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 panose="020B0606040202020204" pitchFamily="34" charset="0"/>
              </a:rPr>
              <a:t>(1:00PM- 1:30 PM)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 panose="020B0606040202020204" pitchFamily="34" charset="0"/>
              </a:rPr>
              <a:t>Speaker:  TBC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 panose="020B0606040202020204" pitchFamily="34" charset="0"/>
              </a:rPr>
              <a:t>Topic: Keynote / Guest Session / GSL Speech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 panose="020B0606040202020204" pitchFamily="34" charset="0"/>
              </a:rPr>
              <a:t>Session Six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 panose="020B0606040202020204" pitchFamily="34" charset="0"/>
              </a:rPr>
              <a:t>(2:00 PM- 2:30 PM)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 panose="020B0606040202020204" pitchFamily="34" charset="0"/>
              </a:rPr>
              <a:t>Speaker:  Teodora Lungu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 panose="020B0606040202020204" pitchFamily="34" charset="0"/>
              </a:rPr>
              <a:t>Service Owner Security Compliance 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 panose="020B0606040202020204" pitchFamily="34" charset="0"/>
              </a:rPr>
              <a:t>Topic: Keeping Up with Security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CBA2F-A51C-4004-94E3-9073BEE473F8}"/>
              </a:ext>
            </a:extLst>
          </p:cNvPr>
          <p:cNvSpPr txBox="1"/>
          <p:nvPr/>
        </p:nvSpPr>
        <p:spPr>
          <a:xfrm>
            <a:off x="5139531" y="9254550"/>
            <a:ext cx="800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odafone Lt" panose="020B0606040202020204" pitchFamily="34" charset="0"/>
              </a:rPr>
              <a:t>Live sessions with the Coaches: </a:t>
            </a:r>
            <a:r>
              <a:rPr lang="en-US" sz="2400" b="1" spc="800" dirty="0">
                <a:solidFill>
                  <a:srgbClr val="FF0000"/>
                </a:solidFill>
                <a:latin typeface="Vodafone Lt" panose="020B0606040202020204" pitchFamily="34" charset="0"/>
              </a:rPr>
              <a:t>12:00PM-3:00 PM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odafone Lt" panose="020B0606040202020204" pitchFamily="34" charset="0"/>
              </a:rPr>
              <a:t>Time Zone - Cairo Time (EET)</a:t>
            </a:r>
          </a:p>
          <a:p>
            <a:endParaRPr lang="en-US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4223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unset in the background&#10;&#10;Description automatically generated">
            <a:extLst>
              <a:ext uri="{FF2B5EF4-FFF2-40B4-BE49-F238E27FC236}">
                <a16:creationId xmlns:a16="http://schemas.microsoft.com/office/drawing/2014/main" id="{8820956B-8860-4050-9099-B7A636B5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4" t="65569" r="61778" b="531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590CCF-1B10-43C0-A01D-D76F92C5562C}"/>
              </a:ext>
            </a:extLst>
          </p:cNvPr>
          <p:cNvSpPr/>
          <p:nvPr/>
        </p:nvSpPr>
        <p:spPr>
          <a:xfrm>
            <a:off x="0" y="1866900"/>
            <a:ext cx="18288000" cy="7384395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0"/>
                  <a:lumOff val="100000"/>
                  <a:alpha val="0"/>
                </a:schemeClr>
              </a:gs>
              <a:gs pos="42000">
                <a:schemeClr val="tx1">
                  <a:alpha val="3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Vodafone Lt" panose="020B060604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9F83F39-FE7E-854C-8D50-181789505AD8}"/>
              </a:ext>
            </a:extLst>
          </p:cNvPr>
          <p:cNvSpPr txBox="1"/>
          <p:nvPr/>
        </p:nvSpPr>
        <p:spPr>
          <a:xfrm>
            <a:off x="501651" y="245197"/>
            <a:ext cx="17786350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Our Agenda</a:t>
            </a:r>
            <a:endParaRPr lang="en-GB" sz="6400" b="0" spc="8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68AD394F-5E25-574E-BEF1-1C225B5250A8}"/>
              </a:ext>
            </a:extLst>
          </p:cNvPr>
          <p:cNvSpPr txBox="1"/>
          <p:nvPr/>
        </p:nvSpPr>
        <p:spPr>
          <a:xfrm>
            <a:off x="1493868" y="4320638"/>
            <a:ext cx="5199503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One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(09:00AM- 9:30 AM)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TBC</a:t>
            </a:r>
            <a:endParaRPr lang="en-US" sz="2400" b="0" dirty="0">
              <a:solidFill>
                <a:schemeClr val="bg1"/>
              </a:solidFill>
              <a:ea typeface="+mn-lt"/>
              <a:cs typeface="+mn-lt"/>
            </a:endParaRP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Keynote / Guest Session / GSL Speech</a:t>
            </a:r>
            <a:endParaRPr lang="en-US" dirty="0"/>
          </a:p>
          <a:p>
            <a:pPr defTabSz="1828756"/>
            <a:endParaRPr lang="en-US" sz="2400" b="0">
              <a:solidFill>
                <a:schemeClr val="bg1"/>
              </a:solidFill>
              <a:latin typeface="Vodafone Lt"/>
            </a:endParaRP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Two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(10:00 AM- 10:30 AM)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Rania Salah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Head of HR, _VO</a:t>
            </a:r>
            <a:r>
              <a:rPr lang="en-US" sz="2400" dirty="0">
                <a:solidFill>
                  <a:schemeClr val="bg1"/>
                </a:solidFill>
                <a:latin typeface="Vodafone Lt"/>
              </a:rPr>
              <a:t>IS Egypt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Grow at Speed: The role of a vibrant Spirit culture in moving the world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96C49-7BD4-6345-A412-43C3D2933265}"/>
              </a:ext>
            </a:extLst>
          </p:cNvPr>
          <p:cNvGrpSpPr/>
          <p:nvPr/>
        </p:nvGrpSpPr>
        <p:grpSpPr>
          <a:xfrm>
            <a:off x="1498782" y="2600443"/>
            <a:ext cx="14377212" cy="1538884"/>
            <a:chOff x="801423" y="1280417"/>
            <a:chExt cx="7188606" cy="769442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737E90FB-8033-7F4E-B887-2C0CBF6E28C9}"/>
                </a:ext>
              </a:extLst>
            </p:cNvPr>
            <p:cNvSpPr txBox="1"/>
            <p:nvPr/>
          </p:nvSpPr>
          <p:spPr>
            <a:xfrm>
              <a:off x="836348" y="1280417"/>
              <a:ext cx="2576388" cy="76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anchor="t">
              <a:spAutoFit/>
            </a:bodyPr>
            <a:lstStyle>
              <a:lvl1pPr>
                <a:defRPr sz="6000" b="1">
                  <a:blipFill rotWithShape="1">
                    <a:blip r:embed="rId4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defTabSz="1828756"/>
              <a:r>
                <a:rPr lang="hu-HU" sz="3600" b="0" spc="800">
                  <a:solidFill>
                    <a:schemeClr val="bg1"/>
                  </a:solidFill>
                  <a:latin typeface="Vodafone Lt"/>
                </a:rPr>
                <a:t>AGENDA</a:t>
              </a:r>
            </a:p>
            <a:p>
              <a:pPr defTabSz="1828756"/>
              <a:r>
                <a:rPr lang="en-US" sz="6400" b="0" spc="800">
                  <a:solidFill>
                    <a:schemeClr val="bg1"/>
                  </a:solidFill>
                  <a:latin typeface="Vodafone Lt"/>
                </a:rPr>
                <a:t>Day 4</a:t>
              </a:r>
              <a:endParaRPr lang="hu-HU" sz="2400" spc="800">
                <a:solidFill>
                  <a:schemeClr val="bg1"/>
                </a:solidFill>
                <a:latin typeface="Vodafone Rg" panose="020B060608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49E81-3BC8-A74D-8F5D-0E30FA69602E}"/>
                </a:ext>
              </a:extLst>
            </p:cNvPr>
            <p:cNvCxnSpPr>
              <a:cxnSpLocks/>
            </p:cNvCxnSpPr>
            <p:nvPr/>
          </p:nvCxnSpPr>
          <p:spPr>
            <a:xfrm>
              <a:off x="801423" y="2024559"/>
              <a:ext cx="718860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D99E4A24-0FFB-483C-8080-C8AE0761F214}"/>
              </a:ext>
            </a:extLst>
          </p:cNvPr>
          <p:cNvSpPr txBox="1"/>
          <p:nvPr/>
        </p:nvSpPr>
        <p:spPr>
          <a:xfrm>
            <a:off x="6967536" y="4607196"/>
            <a:ext cx="5199503" cy="664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Three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(11:00 AM- 11:30 AM)</a:t>
            </a:r>
          </a:p>
          <a:p>
            <a:pPr defTabSz="1828756"/>
            <a:r>
              <a:rPr lang="en-US" sz="2400" dirty="0">
                <a:solidFill>
                  <a:schemeClr val="bg1"/>
                </a:solidFill>
                <a:latin typeface="Vodafone Lt"/>
              </a:rPr>
              <a:t>Speaker:  TBC</a:t>
            </a: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Keynote / Guest Session / GSL Speech</a:t>
            </a: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endParaRPr lang="en-US" sz="2400" b="0" spc="800">
              <a:solidFill>
                <a:srgbClr val="FF0000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Session Four</a:t>
            </a:r>
          </a:p>
          <a:p>
            <a:pPr defTabSz="1828756"/>
            <a:r>
              <a:rPr lang="en-US" sz="2400" b="0" spc="800" dirty="0">
                <a:solidFill>
                  <a:srgbClr val="FF0000"/>
                </a:solidFill>
                <a:latin typeface="Vodafone Lt"/>
              </a:rPr>
              <a:t>(12:00PM-12:30 PM)</a:t>
            </a:r>
            <a:endParaRPr lang="en-US" sz="2400" dirty="0">
              <a:solidFill>
                <a:schemeClr val="bg1"/>
              </a:solidFill>
              <a:latin typeface="Vodafone Lt"/>
            </a:endParaRP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Sujata Dutta</a:t>
            </a:r>
            <a:endParaRPr lang="en-US" sz="2400" b="0">
              <a:ea typeface="+mn-lt"/>
              <a:cs typeface="+mn-lt"/>
            </a:endParaRP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Head of Testing</a:t>
            </a:r>
            <a:endParaRPr lang="en-US" sz="2400" b="0" dirty="0">
              <a:ea typeface="+mn-lt"/>
              <a:cs typeface="+mn-lt"/>
            </a:endParaRPr>
          </a:p>
          <a:p>
            <a:pPr defTabSz="1828756"/>
            <a:r>
              <a:rPr lang="en-US" sz="2400" b="0" dirty="0">
                <a:solidFill>
                  <a:schemeClr val="bg1"/>
                </a:solidFill>
                <a:latin typeface="Vodafone Lt"/>
              </a:rPr>
              <a:t>Topic: Driving Customer Experience through Digital Transformation</a:t>
            </a:r>
            <a:endParaRPr lang="en-US" dirty="0"/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hu-HU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endParaRPr lang="en-GB" sz="2400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D75505-5B6D-4472-93E3-51170716B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7786" y="9424201"/>
            <a:ext cx="1907348" cy="4777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BE8A8A-E143-4A13-BC43-2F6C2BA6DD71}"/>
              </a:ext>
            </a:extLst>
          </p:cNvPr>
          <p:cNvSpPr txBox="1"/>
          <p:nvPr/>
        </p:nvSpPr>
        <p:spPr>
          <a:xfrm rot="-5400000">
            <a:off x="-2103787" y="5125510"/>
            <a:ext cx="581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odafone Rg" panose="020B0606080202020204" pitchFamily="34" charset="0"/>
              </a:rPr>
              <a:t># _VOIS Global Hackathon – Creating Our Digital Future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DF731815-C557-4504-AD91-ABC9809EE84D}"/>
              </a:ext>
            </a:extLst>
          </p:cNvPr>
          <p:cNvSpPr txBox="1"/>
          <p:nvPr/>
        </p:nvSpPr>
        <p:spPr>
          <a:xfrm>
            <a:off x="9356083" y="2100916"/>
            <a:ext cx="8931917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hu-HU" sz="3600" b="0" spc="800">
                <a:solidFill>
                  <a:schemeClr val="bg1"/>
                </a:solidFill>
                <a:latin typeface="Vodafone Lt" panose="020B0606040202020204" pitchFamily="34" charset="0"/>
              </a:rPr>
              <a:t>DATE:</a:t>
            </a:r>
          </a:p>
          <a:p>
            <a:pPr defTabSz="1828756"/>
            <a:r>
              <a:rPr lang="en-US" sz="6400" b="0" spc="800">
                <a:solidFill>
                  <a:schemeClr val="bg1"/>
                </a:solidFill>
                <a:latin typeface="Vodafone Lt" panose="020B0606040202020204" pitchFamily="34" charset="0"/>
              </a:rPr>
              <a:t>Wednesday 08 March</a:t>
            </a:r>
            <a:endParaRPr lang="hu-HU" sz="2400" b="0" spc="800">
              <a:solidFill>
                <a:schemeClr val="bg1"/>
              </a:solidFill>
              <a:latin typeface="Vodafone Rg" panose="020B0606080202020204" pitchFamily="34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D9E1AB79-2F65-458F-922F-6345C523B186}"/>
              </a:ext>
            </a:extLst>
          </p:cNvPr>
          <p:cNvSpPr txBox="1"/>
          <p:nvPr/>
        </p:nvSpPr>
        <p:spPr>
          <a:xfrm>
            <a:off x="12565631" y="4607196"/>
            <a:ext cx="5199503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 sz="6000" b="1">
                <a:blipFill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Five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(1:00PM- 1:30 PM)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Pawan Kumar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Head - Application Operations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 Decoding Corporate Experience</a:t>
            </a:r>
          </a:p>
          <a:p>
            <a:pPr defTabSz="1828756"/>
            <a:endParaRPr lang="en-US" sz="2400" b="0">
              <a:solidFill>
                <a:schemeClr val="bg1"/>
              </a:solidFill>
              <a:latin typeface="Vodafone Lt" panose="020B0606040202020204" pitchFamily="34" charset="0"/>
            </a:endParaRP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Session Six</a:t>
            </a:r>
          </a:p>
          <a:p>
            <a:pPr defTabSz="1828756"/>
            <a:r>
              <a:rPr lang="en-US" sz="2400" b="0" spc="800">
                <a:solidFill>
                  <a:srgbClr val="FF0000"/>
                </a:solidFill>
                <a:latin typeface="Vodafone Lt"/>
              </a:rPr>
              <a:t>(2:00 PM- 2:30 PM)</a:t>
            </a:r>
          </a:p>
          <a:p>
            <a:pPr defTabSz="1828756"/>
            <a:r>
              <a:rPr lang="en-US" sz="2400">
                <a:solidFill>
                  <a:schemeClr val="bg1"/>
                </a:solidFill>
                <a:latin typeface="Vodafone Lt"/>
              </a:rPr>
              <a:t>Speaker:  Arun Tathare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Head of Data &amp; Analytics</a:t>
            </a:r>
          </a:p>
          <a:p>
            <a:pPr defTabSz="1828756"/>
            <a:r>
              <a:rPr lang="en-US" sz="2400" b="0">
                <a:solidFill>
                  <a:schemeClr val="bg1"/>
                </a:solidFill>
                <a:latin typeface="Vodafone Lt"/>
              </a:rPr>
              <a:t>Topic: How Telecom Industry is benefiting from AI/ML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CBA2F-A51C-4004-94E3-9073BEE473F8}"/>
              </a:ext>
            </a:extLst>
          </p:cNvPr>
          <p:cNvSpPr txBox="1"/>
          <p:nvPr/>
        </p:nvSpPr>
        <p:spPr>
          <a:xfrm>
            <a:off x="5139531" y="9254550"/>
            <a:ext cx="800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Vodafone Lt" panose="020B0606040202020204" pitchFamily="34" charset="0"/>
              </a:rPr>
              <a:t>Live sessions with the Coaches: </a:t>
            </a:r>
            <a:r>
              <a:rPr lang="en-US" sz="2400" b="1" spc="800">
                <a:solidFill>
                  <a:srgbClr val="FF0000"/>
                </a:solidFill>
                <a:latin typeface="Vodafone Lt" panose="020B0606040202020204" pitchFamily="34" charset="0"/>
              </a:rPr>
              <a:t>12:00PM-3:00 PM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Vodafone Lt" panose="020B0606040202020204" pitchFamily="34" charset="0"/>
              </a:rPr>
              <a:t>Time Zone - Cairo Time (EET)</a:t>
            </a:r>
          </a:p>
          <a:p>
            <a:endParaRPr lang="en-US">
              <a:solidFill>
                <a:schemeClr val="bg1"/>
              </a:solidFill>
              <a:latin typeface="Vodafone Lt" panose="020B06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95259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ed, sitting, laptop, dark&#10;&#10;Description automatically generated">
            <a:extLst>
              <a:ext uri="{FF2B5EF4-FFF2-40B4-BE49-F238E27FC236}">
                <a16:creationId xmlns:a16="http://schemas.microsoft.com/office/drawing/2014/main" id="{C3CE9F07-BF7C-7941-97AA-346DC363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8b4c55-817c-408c-a8ef-da0bf12a0203">
      <Terms xmlns="http://schemas.microsoft.com/office/infopath/2007/PartnerControls"/>
    </lcf76f155ced4ddcb4097134ff3c332f>
    <TaxCatchAll xmlns="6504cafb-c983-4e47-bcaf-a5581da3406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795DD945EFCC488E1A9C675AC22AC6" ma:contentTypeVersion="13" ma:contentTypeDescription="Create a new document." ma:contentTypeScope="" ma:versionID="61608169777fc1d28b273968c26fb9fc">
  <xsd:schema xmlns:xsd="http://www.w3.org/2001/XMLSchema" xmlns:xs="http://www.w3.org/2001/XMLSchema" xmlns:p="http://schemas.microsoft.com/office/2006/metadata/properties" xmlns:ns2="128b4c55-817c-408c-a8ef-da0bf12a0203" xmlns:ns3="268adcca-4dba-4393-b3f0-2b7125beabc9" xmlns:ns4="6504cafb-c983-4e47-bcaf-a5581da3406e" targetNamespace="http://schemas.microsoft.com/office/2006/metadata/properties" ma:root="true" ma:fieldsID="f5531cd54244f4969c004410fe0f0f3d" ns2:_="" ns3:_="" ns4:_="">
    <xsd:import namespace="128b4c55-817c-408c-a8ef-da0bf12a0203"/>
    <xsd:import namespace="268adcca-4dba-4393-b3f0-2b7125beabc9"/>
    <xsd:import namespace="6504cafb-c983-4e47-bcaf-a5581da340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b4c55-817c-408c-a8ef-da0bf12a0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140db7b-894d-4be5-b4f9-3216f8c45b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adcca-4dba-4393-b3f0-2b7125beabc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4cafb-c983-4e47-bcaf-a5581da3406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8774055-fdb1-406c-a3f2-e5e08cb47b52}" ma:internalName="TaxCatchAll" ma:showField="CatchAllData" ma:web="268adcca-4dba-4393-b3f0-2b7125beab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D244EF-68B3-4A4C-A06F-02D4BB30C7F4}">
  <ds:schemaRefs>
    <ds:schemaRef ds:uri="128b4c55-817c-408c-a8ef-da0bf12a0203"/>
    <ds:schemaRef ds:uri="268adcca-4dba-4393-b3f0-2b7125beabc9"/>
    <ds:schemaRef ds:uri="6504cafb-c983-4e47-bcaf-a5581da340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A68898-8353-4CBD-B0DE-43A53D1EC4A5}">
  <ds:schemaRefs>
    <ds:schemaRef ds:uri="128b4c55-817c-408c-a8ef-da0bf12a0203"/>
    <ds:schemaRef ds:uri="268adcca-4dba-4393-b3f0-2b7125beabc9"/>
    <ds:schemaRef ds:uri="6504cafb-c983-4e47-bcaf-a5581da340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8917A4-C8A3-4546-9109-09ECC95955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 Simple and Professional Presentation Skills Workshop Webinar Keynote Presentation</dc:title>
  <dc:creator>Chetan Khatri, Vodafone</dc:creator>
  <cp:revision>22</cp:revision>
  <dcterms:created xsi:type="dcterms:W3CDTF">2006-08-16T00:00:00Z</dcterms:created>
  <dcterms:modified xsi:type="dcterms:W3CDTF">2023-03-04T13:37:53Z</dcterms:modified>
  <dc:identifier>DAE3OfSoXbE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0x010100DE795DD945EFCC488E1A9C675AC22AC6</vt:lpwstr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2023-02-28T11:20:20Z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cd3f7a54-fbb4-48b5-8700-f88f9c5ef1c7</vt:lpwstr>
  </property>
  <property fmtid="{D5CDD505-2E9C-101B-9397-08002B2CF9AE}" pid="9" name="MSIP_Label_0359f705-2ba0-454b-9cfc-6ce5bcaac040_ContentBits">
    <vt:lpwstr>2</vt:lpwstr>
  </property>
  <property fmtid="{D5CDD505-2E9C-101B-9397-08002B2CF9AE}" pid="10" name="MediaServiceImageTags">
    <vt:lpwstr/>
  </property>
</Properties>
</file>